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82" r:id="rId6"/>
    <p:sldId id="281" r:id="rId7"/>
    <p:sldId id="283" r:id="rId8"/>
    <p:sldId id="298" r:id="rId9"/>
    <p:sldId id="284" r:id="rId10"/>
    <p:sldId id="285" r:id="rId11"/>
    <p:sldId id="297" r:id="rId12"/>
    <p:sldId id="287" r:id="rId13"/>
    <p:sldId id="288" r:id="rId14"/>
    <p:sldId id="265" r:id="rId15"/>
    <p:sldId id="295" r:id="rId16"/>
    <p:sldId id="302" r:id="rId17"/>
    <p:sldId id="299" r:id="rId18"/>
    <p:sldId id="293" r:id="rId19"/>
    <p:sldId id="303" r:id="rId20"/>
    <p:sldId id="304" r:id="rId21"/>
    <p:sldId id="278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6097"/>
    <a:srgbClr val="6ACCE7"/>
    <a:srgbClr val="D19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78BBA40-EE75-1373-111E-65C5C9F6C516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1C609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2648D1-A464-324F-5369-410441A61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325" y="488950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BCDC12-E8E4-C7B5-BFDF-D60D292E9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325" y="3067845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Gill Sans Nova" panose="020B06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819D7AB5-EAD6-4000-E8A7-84F0E66869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07" b="3334"/>
          <a:stretch/>
        </p:blipFill>
        <p:spPr>
          <a:xfrm>
            <a:off x="0" y="5537200"/>
            <a:ext cx="12192000" cy="13208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D74B49-6F0E-809D-4C1B-F929854E9F5C}"/>
              </a:ext>
            </a:extLst>
          </p:cNvPr>
          <p:cNvCxnSpPr>
            <a:cxnSpLocks/>
          </p:cNvCxnSpPr>
          <p:nvPr userDrawn="1"/>
        </p:nvCxnSpPr>
        <p:spPr>
          <a:xfrm>
            <a:off x="0" y="5537200"/>
            <a:ext cx="12192000" cy="0"/>
          </a:xfrm>
          <a:prstGeom prst="line">
            <a:avLst/>
          </a:prstGeom>
          <a:ln w="57150">
            <a:solidFill>
              <a:srgbClr val="6ACC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4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78BBA40-EE75-1373-111E-65C5C9F6C516}"/>
              </a:ext>
            </a:extLst>
          </p:cNvPr>
          <p:cNvSpPr/>
          <p:nvPr userDrawn="1"/>
        </p:nvSpPr>
        <p:spPr>
          <a:xfrm>
            <a:off x="-1" y="1"/>
            <a:ext cx="12191999" cy="6858000"/>
          </a:xfrm>
          <a:prstGeom prst="rect">
            <a:avLst/>
          </a:prstGeom>
          <a:solidFill>
            <a:srgbClr val="1C609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2648D1-A464-324F-5369-410441A61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325" y="488950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BCDC12-E8E4-C7B5-BFDF-D60D292E9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325" y="3067845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Gill Sans Nova" panose="020B06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819D7AB5-EAD6-4000-E8A7-84F0E66869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07" b="3334"/>
          <a:stretch/>
        </p:blipFill>
        <p:spPr>
          <a:xfrm>
            <a:off x="0" y="5537200"/>
            <a:ext cx="12192000" cy="13208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D74B49-6F0E-809D-4C1B-F929854E9F5C}"/>
              </a:ext>
            </a:extLst>
          </p:cNvPr>
          <p:cNvCxnSpPr>
            <a:cxnSpLocks/>
          </p:cNvCxnSpPr>
          <p:nvPr userDrawn="1"/>
        </p:nvCxnSpPr>
        <p:spPr>
          <a:xfrm>
            <a:off x="0" y="5557520"/>
            <a:ext cx="12192000" cy="0"/>
          </a:xfrm>
          <a:prstGeom prst="line">
            <a:avLst/>
          </a:prstGeom>
          <a:ln w="57150">
            <a:solidFill>
              <a:srgbClr val="6ACC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205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33145613-6128-A0B5-A864-447B48E9A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07" b="3334"/>
          <a:stretch/>
        </p:blipFill>
        <p:spPr>
          <a:xfrm>
            <a:off x="0" y="5537200"/>
            <a:ext cx="12192000" cy="1320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6F1D24-BB21-A974-C0DF-E4B8E0C28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72B99-41BC-DC08-A02F-E3915C5E8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ill Sans Nova" panose="020B06020201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Gill Sans Nova" panose="020B06020201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Gill Sans Nova" panose="020B0602020104020203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976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ECBDD311-4226-C402-166C-3B997A775E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07" b="3334"/>
          <a:stretch/>
        </p:blipFill>
        <p:spPr>
          <a:xfrm>
            <a:off x="0" y="5537200"/>
            <a:ext cx="12192000" cy="1320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6F1D24-BB21-A974-C0DF-E4B8E0C28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72B99-41BC-DC08-A02F-E3915C5E8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ill Sans Nova" panose="020B06020201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Gill Sans Nova" panose="020B06020201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Gill Sans Nova" panose="020B0602020104020203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0FCA39-0426-F0EF-32AE-B437B4992B7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1825625"/>
            <a:ext cx="52578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Gill Sans Nova" panose="020B06020201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Gill Sans Nova" panose="020B06020201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Gill Sans Nova" panose="020B0602020104020203" pitchFamily="34" charset="0"/>
              </a:defRPr>
            </a:lvl3pPr>
          </a:lstStyle>
          <a:p>
            <a:pPr lvl="0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C8FC44-4C5A-6ECB-E85E-491EA4BE09D9}"/>
              </a:ext>
            </a:extLst>
          </p:cNvPr>
          <p:cNvCxnSpPr>
            <a:cxnSpLocks/>
          </p:cNvCxnSpPr>
          <p:nvPr userDrawn="1"/>
        </p:nvCxnSpPr>
        <p:spPr>
          <a:xfrm>
            <a:off x="0" y="5557520"/>
            <a:ext cx="12192000" cy="0"/>
          </a:xfrm>
          <a:prstGeom prst="line">
            <a:avLst/>
          </a:prstGeom>
          <a:ln w="57150">
            <a:solidFill>
              <a:srgbClr val="6ACC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87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ECBDD311-4226-C402-166C-3B997A775E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07" b="3334"/>
          <a:stretch/>
        </p:blipFill>
        <p:spPr>
          <a:xfrm>
            <a:off x="0" y="5537200"/>
            <a:ext cx="12192000" cy="1320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6F1D24-BB21-A974-C0DF-E4B8E0C28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72B99-41BC-DC08-A02F-E3915C5E8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ill Sans Nova" panose="020B06020201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Gill Sans Nova" panose="020B06020201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Gill Sans Nova" panose="020B0602020104020203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0FCA39-0426-F0EF-32AE-B437B4992B7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1825625"/>
            <a:ext cx="52578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Gill Sans Nova" panose="020B06020201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Gill Sans Nova" panose="020B06020201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Gill Sans Nova" panose="020B0602020104020203" pitchFamily="34" charset="0"/>
              </a:defRPr>
            </a:lvl3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1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767C0C3A-7A46-C2B0-5188-157F5CBEDD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07" b="3334"/>
          <a:stretch/>
        </p:blipFill>
        <p:spPr>
          <a:xfrm>
            <a:off x="0" y="5537200"/>
            <a:ext cx="12192000" cy="1320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6F1D24-BB21-A974-C0DF-E4B8E0C28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72B99-41BC-DC08-A02F-E3915C5E8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8025"/>
            <a:ext cx="52578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Gill Sans Nova" panose="020B06020201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Gill Sans Nova" panose="020B06020201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Gill Sans Nova" panose="020B0602020104020203" pitchFamily="34" charset="0"/>
              </a:defRPr>
            </a:lvl3pPr>
          </a:lstStyle>
          <a:p>
            <a:pPr lvl="0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7F57E95-8B25-8621-8389-C0BA83AD232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1978025"/>
            <a:ext cx="52578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ill Sans Nova" panose="020B06020201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Gill Sans Nova" panose="020B06020201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Gill Sans Nova" panose="020B0602020104020203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83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67306690-EB8B-7130-B710-9E4FA5D14E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07" b="3334"/>
          <a:stretch/>
        </p:blipFill>
        <p:spPr>
          <a:xfrm>
            <a:off x="0" y="5537200"/>
            <a:ext cx="12192000" cy="1320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6F1D24-BB21-A974-C0DF-E4B8E0C28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0" y="365125"/>
            <a:ext cx="76708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72B99-41BC-DC08-A02F-E3915C5E8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700" y="0"/>
            <a:ext cx="36068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Gill Sans Nova" panose="020B06020201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Gill Sans Nova" panose="020B06020201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Gill Sans Nova" panose="020B0602020104020203" pitchFamily="34" charset="0"/>
              </a:defRPr>
            </a:lvl3pPr>
          </a:lstStyle>
          <a:p>
            <a:pPr lvl="0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7F57E95-8B25-8621-8389-C0BA83AD232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37000" y="1978025"/>
            <a:ext cx="76708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ill Sans Nova" panose="020B06020201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Gill Sans Nova" panose="020B06020201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Gill Sans Nova" panose="020B0602020104020203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9268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60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590E6F-664B-5C7D-FB46-0103F8195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30B8D-F463-04AF-BC3D-AFA5B972C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957E9-D776-2431-A248-A54FA7190A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FDE8E-0AF1-4FFD-8176-F18346D7556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10438-F881-9D4B-C140-9E57EEB9BA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CC286-DCB1-4662-E1CC-DE52AB8E9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E683B-8306-4476-9070-24A32152B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7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64" r:id="rId5"/>
    <p:sldLayoutId id="2147483661" r:id="rId6"/>
    <p:sldLayoutId id="214748366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325" y="488950"/>
            <a:ext cx="9144000" cy="1907009"/>
          </a:xfrm>
        </p:spPr>
        <p:txBody>
          <a:bodyPr/>
          <a:lstStyle/>
          <a:p>
            <a:r>
              <a:rPr lang="en-US" dirty="0"/>
              <a:t>HOME Tenant-Based Rental Assistance (TBRA)</a:t>
            </a:r>
            <a:br>
              <a:rPr lang="en-US" dirty="0"/>
            </a:br>
            <a:r>
              <a:rPr lang="en-US" dirty="0"/>
              <a:t>&amp; Other HOME Initiatives</a:t>
            </a:r>
            <a:endParaRPr 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2A5D1-8602-4511-AD26-2D40B3E55E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325" y="2705291"/>
            <a:ext cx="9144000" cy="231812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June 15, 2023</a:t>
            </a:r>
          </a:p>
          <a:p>
            <a:endParaRPr lang="en-US" dirty="0"/>
          </a:p>
          <a:p>
            <a:r>
              <a:rPr lang="en-US" dirty="0"/>
              <a:t>Heather Royall</a:t>
            </a:r>
          </a:p>
          <a:p>
            <a:r>
              <a:rPr lang="en-US" dirty="0"/>
              <a:t>Deputy Director</a:t>
            </a:r>
          </a:p>
          <a:p>
            <a:r>
              <a:rPr lang="en-US" dirty="0"/>
              <a:t>Housing Stability Division</a:t>
            </a:r>
          </a:p>
          <a:p>
            <a:r>
              <a:rPr lang="en-US" dirty="0"/>
              <a:t>Salt Lake City, UT</a:t>
            </a:r>
          </a:p>
        </p:txBody>
      </p:sp>
    </p:spTree>
    <p:extLst>
      <p:ext uri="{BB962C8B-B14F-4D97-AF65-F5344CB8AC3E}">
        <p14:creationId xmlns:p14="http://schemas.microsoft.com/office/powerpoint/2010/main" val="2920521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2EA8B-55DE-3675-6CCA-131657A46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1884F-BD69-7EFB-00D2-19189F3F8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889"/>
            <a:ext cx="8643151" cy="3764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HOME TBRA pairs well with other funds, like CDBG Public Services, to support more robust projects than what either program could accomplish independently.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C375D6-F953-B50B-8494-0FB4C5895AED}"/>
              </a:ext>
            </a:extLst>
          </p:cNvPr>
          <p:cNvSpPr/>
          <p:nvPr/>
        </p:nvSpPr>
        <p:spPr>
          <a:xfrm>
            <a:off x="3187085" y="5880463"/>
            <a:ext cx="1411549" cy="615858"/>
          </a:xfrm>
          <a:prstGeom prst="rect">
            <a:avLst/>
          </a:prstGeom>
          <a:solidFill>
            <a:srgbClr val="6ACCE7"/>
          </a:solidFill>
          <a:ln w="57150">
            <a:solidFill>
              <a:srgbClr val="6AC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8FC71-1EEA-259C-9EE5-931B50C0E511}"/>
              </a:ext>
            </a:extLst>
          </p:cNvPr>
          <p:cNvSpPr txBox="1"/>
          <p:nvPr/>
        </p:nvSpPr>
        <p:spPr>
          <a:xfrm>
            <a:off x="838200" y="5955836"/>
            <a:ext cx="97757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 Nova" panose="020B0602020104020203" pitchFamily="34" charset="0"/>
              </a:rPr>
              <a:t>TRH                         </a:t>
            </a:r>
            <a:r>
              <a:rPr lang="en-US" sz="2400" b="1" dirty="0">
                <a:solidFill>
                  <a:srgbClr val="1C6097"/>
                </a:solidFill>
                <a:latin typeface="Gill Sans Nova" panose="020B0602020104020203" pitchFamily="34" charset="0"/>
              </a:rPr>
              <a:t>SVS</a:t>
            </a:r>
            <a:r>
              <a:rPr lang="en-US" sz="2400" dirty="0">
                <a:solidFill>
                  <a:schemeClr val="bg1"/>
                </a:solidFill>
                <a:latin typeface="Gill Sans Nova" panose="020B0602020104020203" pitchFamily="34" charset="0"/>
              </a:rPr>
              <a:t>                         NWSL                         SLC</a:t>
            </a:r>
          </a:p>
        </p:txBody>
      </p:sp>
    </p:spTree>
    <p:extLst>
      <p:ext uri="{BB962C8B-B14F-4D97-AF65-F5344CB8AC3E}">
        <p14:creationId xmlns:p14="http://schemas.microsoft.com/office/powerpoint/2010/main" val="2399991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2EA8B-55DE-3675-6CCA-131657A46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#3 – Home Ownership – NeighborWorks Salt Lake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1884F-BD69-7EFB-00D2-19189F3F8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7785"/>
            <a:ext cx="3143249" cy="3822787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sz="2400" dirty="0"/>
              <a:t>What They Do: </a:t>
            </a:r>
          </a:p>
          <a:p>
            <a:pPr marL="0" indent="0">
              <a:spcAft>
                <a:spcPts val="2400"/>
              </a:spcAft>
              <a:buNone/>
            </a:pPr>
            <a:endParaRPr lang="en-US" sz="2400" dirty="0"/>
          </a:p>
          <a:p>
            <a:pPr marL="0" indent="0">
              <a:spcAft>
                <a:spcPts val="2400"/>
              </a:spcAft>
              <a:buNone/>
            </a:pPr>
            <a:r>
              <a:rPr lang="en-US" sz="2400" dirty="0"/>
              <a:t>Their Project:</a:t>
            </a:r>
          </a:p>
          <a:p>
            <a:pPr marL="0" indent="0">
              <a:spcAft>
                <a:spcPts val="1400"/>
              </a:spcAft>
              <a:buNone/>
            </a:pPr>
            <a:endParaRPr lang="en-US" sz="2400" dirty="0"/>
          </a:p>
          <a:p>
            <a:pPr marL="0" indent="0">
              <a:spcAft>
                <a:spcPts val="2400"/>
              </a:spcAft>
              <a:buNone/>
            </a:pPr>
            <a:r>
              <a:rPr lang="en-US" sz="2400" dirty="0"/>
              <a:t>The Intended Result: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1672E4-9489-B88A-CB4E-E33DDE3F2ABD}"/>
              </a:ext>
            </a:extLst>
          </p:cNvPr>
          <p:cNvSpPr/>
          <p:nvPr/>
        </p:nvSpPr>
        <p:spPr>
          <a:xfrm>
            <a:off x="5965099" y="5878739"/>
            <a:ext cx="1411549" cy="615858"/>
          </a:xfrm>
          <a:prstGeom prst="rect">
            <a:avLst/>
          </a:prstGeom>
          <a:solidFill>
            <a:srgbClr val="6ACCE7"/>
          </a:solidFill>
          <a:ln w="57150">
            <a:solidFill>
              <a:srgbClr val="6AC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CCB5B-03C5-43E5-D908-33E0A2B1D0E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81449" y="1873188"/>
            <a:ext cx="7038975" cy="3717384"/>
          </a:xfrm>
        </p:spPr>
        <p:txBody>
          <a:bodyPr>
            <a:normAutofit/>
          </a:bodyPr>
          <a:lstStyle/>
          <a:p>
            <a:r>
              <a:rPr lang="en-US" sz="2400" dirty="0"/>
              <a:t>Build &amp; revitalize neighborhoods through community preservation and collaboration.</a:t>
            </a:r>
          </a:p>
          <a:p>
            <a:endParaRPr lang="en-US" sz="2400" dirty="0"/>
          </a:p>
          <a:p>
            <a:r>
              <a:rPr lang="en-US" sz="2400" dirty="0"/>
              <a:t>Affordable Home Buydown Program; provides households up to $100,000 toward the purchase of a home.</a:t>
            </a:r>
          </a:p>
          <a:p>
            <a:endParaRPr lang="en-US" sz="2400" dirty="0"/>
          </a:p>
          <a:p>
            <a:r>
              <a:rPr lang="en-US" sz="2400" dirty="0"/>
              <a:t>Bridges affordability gap, decreasing monthly payments.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8FC71-1EEA-259C-9EE5-931B50C0E511}"/>
              </a:ext>
            </a:extLst>
          </p:cNvPr>
          <p:cNvSpPr txBox="1"/>
          <p:nvPr/>
        </p:nvSpPr>
        <p:spPr>
          <a:xfrm>
            <a:off x="838200" y="5955836"/>
            <a:ext cx="97757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 Nova" panose="020B0602020104020203" pitchFamily="34" charset="0"/>
              </a:rPr>
              <a:t>TRH                         SVS                         </a:t>
            </a:r>
            <a:r>
              <a:rPr lang="en-US" sz="2400" b="1" dirty="0">
                <a:solidFill>
                  <a:srgbClr val="1C6097"/>
                </a:solidFill>
                <a:latin typeface="Gill Sans Nova" panose="020B0602020104020203" pitchFamily="34" charset="0"/>
              </a:rPr>
              <a:t>NWSL</a:t>
            </a:r>
            <a:r>
              <a:rPr lang="en-US" sz="2400" dirty="0">
                <a:solidFill>
                  <a:schemeClr val="bg1"/>
                </a:solidFill>
                <a:latin typeface="Gill Sans Nova" panose="020B0602020104020203" pitchFamily="34" charset="0"/>
              </a:rPr>
              <a:t>                         SLC</a:t>
            </a:r>
          </a:p>
        </p:txBody>
      </p:sp>
    </p:spTree>
    <p:extLst>
      <p:ext uri="{BB962C8B-B14F-4D97-AF65-F5344CB8AC3E}">
        <p14:creationId xmlns:p14="http://schemas.microsoft.com/office/powerpoint/2010/main" val="3946630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4473098-DFB8-D3A8-995B-77222F297D09}"/>
              </a:ext>
            </a:extLst>
          </p:cNvPr>
          <p:cNvSpPr/>
          <p:nvPr/>
        </p:nvSpPr>
        <p:spPr>
          <a:xfrm>
            <a:off x="5965789" y="5878739"/>
            <a:ext cx="1411549" cy="615858"/>
          </a:xfrm>
          <a:prstGeom prst="rect">
            <a:avLst/>
          </a:prstGeom>
          <a:solidFill>
            <a:srgbClr val="6ACCE7"/>
          </a:solidFill>
          <a:ln w="57150">
            <a:solidFill>
              <a:srgbClr val="6AC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8FC71-1EEA-259C-9EE5-931B50C0E511}"/>
              </a:ext>
            </a:extLst>
          </p:cNvPr>
          <p:cNvSpPr txBox="1"/>
          <p:nvPr/>
        </p:nvSpPr>
        <p:spPr>
          <a:xfrm>
            <a:off x="838200" y="5955836"/>
            <a:ext cx="97757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 Nova" panose="020B0602020104020203" pitchFamily="34" charset="0"/>
              </a:rPr>
              <a:t>TRH                         SVS                         </a:t>
            </a:r>
            <a:r>
              <a:rPr lang="en-US" sz="2400" b="1" dirty="0">
                <a:solidFill>
                  <a:srgbClr val="1C6097"/>
                </a:solidFill>
                <a:latin typeface="Gill Sans Nova" panose="020B0602020104020203" pitchFamily="34" charset="0"/>
              </a:rPr>
              <a:t>NWSL</a:t>
            </a:r>
            <a:r>
              <a:rPr lang="en-US" sz="2400" dirty="0">
                <a:solidFill>
                  <a:schemeClr val="bg1"/>
                </a:solidFill>
                <a:latin typeface="Gill Sans Nova" panose="020B0602020104020203" pitchFamily="34" charset="0"/>
              </a:rPr>
              <a:t>                         SLC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410A9C5-20FD-A676-3106-D0C0D8887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Let’s Go Deeper (PY23)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F6C849A-82EC-4AD2-8E6F-4C3CF1C39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027744" cy="3764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Funding Granted by Salt Lake City: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spcAft>
                <a:spcPts val="1000"/>
              </a:spcAft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Outputs: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51FC5F4-BA81-1D35-493F-1DEB09E088B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865944" y="1825625"/>
            <a:ext cx="7487856" cy="3764947"/>
          </a:xfrm>
        </p:spPr>
        <p:txBody>
          <a:bodyPr>
            <a:normAutofit/>
          </a:bodyPr>
          <a:lstStyle/>
          <a:p>
            <a:endParaRPr lang="en-US" sz="1600" dirty="0">
              <a:solidFill>
                <a:srgbClr val="D19C2F"/>
              </a:solidFill>
            </a:endParaRPr>
          </a:p>
          <a:p>
            <a:pPr>
              <a:spcAft>
                <a:spcPts val="1000"/>
              </a:spcAft>
            </a:pPr>
            <a:r>
              <a:rPr lang="en-US" sz="2400" dirty="0">
                <a:solidFill>
                  <a:srgbClr val="D19C2F"/>
                </a:solidFill>
              </a:rPr>
              <a:t>HOME (Buydown Asst.):	$ </a:t>
            </a:r>
            <a:r>
              <a:rPr lang="en-US" sz="400" dirty="0">
                <a:solidFill>
                  <a:srgbClr val="D19C2F"/>
                </a:solidFill>
              </a:rPr>
              <a:t> </a:t>
            </a:r>
            <a:r>
              <a:rPr lang="en-US" sz="2400" dirty="0">
                <a:solidFill>
                  <a:srgbClr val="D19C2F"/>
                </a:solidFill>
              </a:rPr>
              <a:t>208,000.00</a:t>
            </a:r>
          </a:p>
          <a:p>
            <a:endParaRPr lang="en-US" sz="2400" dirty="0">
              <a:solidFill>
                <a:srgbClr val="D19C2F"/>
              </a:solidFill>
            </a:endParaRPr>
          </a:p>
          <a:p>
            <a:endParaRPr lang="en-US" sz="2400" dirty="0">
              <a:solidFill>
                <a:srgbClr val="D19C2F"/>
              </a:solidFill>
            </a:endParaRPr>
          </a:p>
          <a:p>
            <a:r>
              <a:rPr lang="en-US" sz="2400" dirty="0"/>
              <a:t>~5 households served (per year)</a:t>
            </a:r>
          </a:p>
        </p:txBody>
      </p:sp>
    </p:spTree>
    <p:extLst>
      <p:ext uri="{BB962C8B-B14F-4D97-AF65-F5344CB8AC3E}">
        <p14:creationId xmlns:p14="http://schemas.microsoft.com/office/powerpoint/2010/main" val="1796730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2EA8B-55DE-3675-6CCA-131657A46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1884F-BD69-7EFB-00D2-19189F3F8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90889"/>
            <a:ext cx="8385698" cy="3073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Though a less traditional method than TBRA and new development, HOME funds offer the flexibility to consider new pathways for home ownership and housing affordability.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D211D5-B4FC-FDF5-B3E3-4B06008B64EC}"/>
              </a:ext>
            </a:extLst>
          </p:cNvPr>
          <p:cNvSpPr/>
          <p:nvPr/>
        </p:nvSpPr>
        <p:spPr>
          <a:xfrm>
            <a:off x="5965789" y="5878739"/>
            <a:ext cx="1411549" cy="615858"/>
          </a:xfrm>
          <a:prstGeom prst="rect">
            <a:avLst/>
          </a:prstGeom>
          <a:solidFill>
            <a:srgbClr val="6ACCE7"/>
          </a:solidFill>
          <a:ln w="57150">
            <a:solidFill>
              <a:srgbClr val="6AC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8FC71-1EEA-259C-9EE5-931B50C0E511}"/>
              </a:ext>
            </a:extLst>
          </p:cNvPr>
          <p:cNvSpPr txBox="1"/>
          <p:nvPr/>
        </p:nvSpPr>
        <p:spPr>
          <a:xfrm>
            <a:off x="838200" y="5955836"/>
            <a:ext cx="97757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 Nova" panose="020B0602020104020203" pitchFamily="34" charset="0"/>
              </a:rPr>
              <a:t>TRH                         SVS                         </a:t>
            </a:r>
            <a:r>
              <a:rPr lang="en-US" sz="2400" b="1" dirty="0">
                <a:solidFill>
                  <a:srgbClr val="1C6097"/>
                </a:solidFill>
                <a:latin typeface="Gill Sans Nova" panose="020B0602020104020203" pitchFamily="34" charset="0"/>
              </a:rPr>
              <a:t>NWSL</a:t>
            </a:r>
            <a:r>
              <a:rPr lang="en-US" sz="2400" dirty="0">
                <a:solidFill>
                  <a:schemeClr val="bg1"/>
                </a:solidFill>
                <a:latin typeface="Gill Sans Nova" panose="020B0602020104020203" pitchFamily="34" charset="0"/>
              </a:rPr>
              <a:t>                         SLC</a:t>
            </a:r>
          </a:p>
        </p:txBody>
      </p:sp>
    </p:spTree>
    <p:extLst>
      <p:ext uri="{BB962C8B-B14F-4D97-AF65-F5344CB8AC3E}">
        <p14:creationId xmlns:p14="http://schemas.microsoft.com/office/powerpoint/2010/main" val="3209461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2EA8B-55DE-3675-6CCA-131657A46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#4 – Home Ownership – Salt Lake City Housing 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1884F-BD69-7EFB-00D2-19189F3F8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3768524" cy="3396217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2400"/>
              </a:spcBef>
              <a:buNone/>
            </a:pPr>
            <a:endParaRPr lang="en-US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n-US" sz="2400" dirty="0"/>
              <a:t>What We Do: </a:t>
            </a:r>
          </a:p>
          <a:p>
            <a:pPr marL="0" indent="0">
              <a:spcBef>
                <a:spcPts val="2400"/>
              </a:spcBef>
              <a:buNone/>
            </a:pPr>
            <a:endParaRPr lang="en-US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n-US" sz="2400" dirty="0"/>
              <a:t>Our Project:</a:t>
            </a:r>
          </a:p>
          <a:p>
            <a:pPr marL="0" indent="0">
              <a:spcBef>
                <a:spcPts val="2400"/>
              </a:spcBef>
              <a:buNone/>
            </a:pPr>
            <a:endParaRPr lang="en-US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n-US" sz="2400" dirty="0"/>
              <a:t>The Intended Result: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CCB5B-03C5-43E5-D908-33E0A2B1D0E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838575" y="1935331"/>
            <a:ext cx="7858125" cy="331137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Develop and enhance livable, healthy and sustainable neighborhoods by maximizing city-owned property, providing funding, and creating housing opportunities. </a:t>
            </a:r>
          </a:p>
          <a:p>
            <a:endParaRPr lang="en-US" sz="2400" dirty="0"/>
          </a:p>
          <a:p>
            <a:r>
              <a:rPr lang="en-US" sz="2400" dirty="0"/>
              <a:t>Homebuyer Program; mortgage assistance and shared equity model.</a:t>
            </a:r>
          </a:p>
          <a:p>
            <a:endParaRPr lang="en-US" sz="2400" dirty="0"/>
          </a:p>
          <a:p>
            <a:r>
              <a:rPr lang="en-US" sz="2400" dirty="0"/>
              <a:t>Preserving affordability by financing mortgages for LMI households within a Community Land Trust (CLT).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DE3C73-7522-7917-6648-2EB058939EC2}"/>
              </a:ext>
            </a:extLst>
          </p:cNvPr>
          <p:cNvSpPr/>
          <p:nvPr/>
        </p:nvSpPr>
        <p:spPr>
          <a:xfrm>
            <a:off x="8717872" y="5878739"/>
            <a:ext cx="1411549" cy="615858"/>
          </a:xfrm>
          <a:prstGeom prst="rect">
            <a:avLst/>
          </a:prstGeom>
          <a:solidFill>
            <a:srgbClr val="6ACCE7"/>
          </a:solidFill>
          <a:ln w="57150">
            <a:solidFill>
              <a:srgbClr val="6AC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8FC71-1EEA-259C-9EE5-931B50C0E511}"/>
              </a:ext>
            </a:extLst>
          </p:cNvPr>
          <p:cNvSpPr txBox="1"/>
          <p:nvPr/>
        </p:nvSpPr>
        <p:spPr>
          <a:xfrm>
            <a:off x="838200" y="5955836"/>
            <a:ext cx="97757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 Nova" panose="020B0602020104020203" pitchFamily="34" charset="0"/>
              </a:rPr>
              <a:t>TRH                         SVS                         NWSL                         </a:t>
            </a:r>
            <a:r>
              <a:rPr lang="en-US" sz="2400" b="1" dirty="0">
                <a:solidFill>
                  <a:srgbClr val="1C6097"/>
                </a:solidFill>
                <a:latin typeface="Gill Sans Nova" panose="020B0602020104020203" pitchFamily="34" charset="0"/>
              </a:rPr>
              <a:t>SLC</a:t>
            </a:r>
          </a:p>
        </p:txBody>
      </p:sp>
    </p:spTree>
    <p:extLst>
      <p:ext uri="{BB962C8B-B14F-4D97-AF65-F5344CB8AC3E}">
        <p14:creationId xmlns:p14="http://schemas.microsoft.com/office/powerpoint/2010/main" val="2362985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A42DD0F-0D5A-2981-2110-1F67DF136FCB}"/>
              </a:ext>
            </a:extLst>
          </p:cNvPr>
          <p:cNvSpPr/>
          <p:nvPr/>
        </p:nvSpPr>
        <p:spPr>
          <a:xfrm>
            <a:off x="8717872" y="5877017"/>
            <a:ext cx="1411549" cy="615858"/>
          </a:xfrm>
          <a:prstGeom prst="rect">
            <a:avLst/>
          </a:prstGeom>
          <a:solidFill>
            <a:srgbClr val="6ACCE7"/>
          </a:solidFill>
          <a:ln w="57150">
            <a:solidFill>
              <a:srgbClr val="6AC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8FC71-1EEA-259C-9EE5-931B50C0E511}"/>
              </a:ext>
            </a:extLst>
          </p:cNvPr>
          <p:cNvSpPr txBox="1"/>
          <p:nvPr/>
        </p:nvSpPr>
        <p:spPr>
          <a:xfrm>
            <a:off x="838200" y="5955836"/>
            <a:ext cx="97757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 Nova" panose="020B0602020104020203" pitchFamily="34" charset="0"/>
              </a:rPr>
              <a:t>TRH                         SVS                         NWSL                         </a:t>
            </a:r>
            <a:r>
              <a:rPr lang="en-US" sz="2400" b="1" dirty="0">
                <a:solidFill>
                  <a:srgbClr val="1C6097"/>
                </a:solidFill>
                <a:latin typeface="Gill Sans Nova" panose="020B0602020104020203" pitchFamily="34" charset="0"/>
              </a:rPr>
              <a:t>SLC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3B4D1D7-C47A-53A5-1978-2B21C1D18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Let’s Go Deeper (PY23)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06E0498-2B17-FA96-6004-A2AD2293A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027744" cy="3764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Funding Used: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Outputs: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2628769-47B4-F057-FC33-6D1C6022369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865944" y="1825625"/>
            <a:ext cx="7487856" cy="3764947"/>
          </a:xfrm>
        </p:spPr>
        <p:txBody>
          <a:bodyPr>
            <a:normAutofit/>
          </a:bodyPr>
          <a:lstStyle/>
          <a:p>
            <a:r>
              <a:rPr lang="en-US" sz="2400" dirty="0"/>
              <a:t>SLC Revolving Loan Fund:	$ 2,500,000.00	  (59%)</a:t>
            </a:r>
          </a:p>
          <a:p>
            <a:r>
              <a:rPr lang="en-US" sz="2400" dirty="0"/>
              <a:t>CDBG/HOME Prog. Income:	$ 1,000,000.00	  (24%)</a:t>
            </a:r>
          </a:p>
          <a:p>
            <a:r>
              <a:rPr lang="en-US" sz="2400" dirty="0"/>
              <a:t>CDBG (Acquisition):		$   </a:t>
            </a:r>
            <a:r>
              <a:rPr lang="en-US" sz="1000" dirty="0"/>
              <a:t> </a:t>
            </a:r>
            <a:r>
              <a:rPr lang="en-US" sz="2400" dirty="0"/>
              <a:t>400,000.00	   </a:t>
            </a:r>
            <a:r>
              <a:rPr lang="en-US" sz="1800" dirty="0"/>
              <a:t> </a:t>
            </a:r>
            <a:r>
              <a:rPr lang="en-US" sz="2400" dirty="0"/>
              <a:t>(9%)</a:t>
            </a:r>
          </a:p>
          <a:p>
            <a:pPr>
              <a:spcAft>
                <a:spcPts val="1000"/>
              </a:spcAft>
            </a:pPr>
            <a:r>
              <a:rPr lang="en-US" sz="2400" dirty="0">
                <a:solidFill>
                  <a:srgbClr val="D19C2F"/>
                </a:solidFill>
              </a:rPr>
              <a:t>HOME (Loan Financing) :	$   </a:t>
            </a:r>
            <a:r>
              <a:rPr lang="en-US" sz="1000" dirty="0">
                <a:solidFill>
                  <a:srgbClr val="D19C2F"/>
                </a:solidFill>
              </a:rPr>
              <a:t> </a:t>
            </a:r>
            <a:r>
              <a:rPr lang="en-US" sz="2400" dirty="0">
                <a:solidFill>
                  <a:srgbClr val="D19C2F"/>
                </a:solidFill>
              </a:rPr>
              <a:t>350,000.00	   </a:t>
            </a:r>
            <a:r>
              <a:rPr lang="en-US" sz="1800" dirty="0">
                <a:solidFill>
                  <a:srgbClr val="D19C2F"/>
                </a:solidFill>
              </a:rPr>
              <a:t> </a:t>
            </a:r>
            <a:r>
              <a:rPr lang="en-US" sz="2400" dirty="0">
                <a:solidFill>
                  <a:srgbClr val="D19C2F"/>
                </a:solidFill>
              </a:rPr>
              <a:t>(8%)</a:t>
            </a:r>
          </a:p>
          <a:p>
            <a:pPr>
              <a:spcAft>
                <a:spcPts val="2600"/>
              </a:spcAft>
            </a:pPr>
            <a:r>
              <a:rPr lang="en-US" sz="2400" dirty="0"/>
              <a:t>Total:				$ 4,250,000.00</a:t>
            </a:r>
          </a:p>
          <a:p>
            <a:r>
              <a:rPr lang="en-US" sz="2400" dirty="0"/>
              <a:t>~5-10 households served (per year)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803E5A-1E4F-7120-6B8D-D46A0DD56C3C}"/>
              </a:ext>
            </a:extLst>
          </p:cNvPr>
          <p:cNvCxnSpPr>
            <a:cxnSpLocks/>
          </p:cNvCxnSpPr>
          <p:nvPr/>
        </p:nvCxnSpPr>
        <p:spPr>
          <a:xfrm>
            <a:off x="3952875" y="3648075"/>
            <a:ext cx="666111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216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2EA8B-55DE-3675-6CCA-131657A46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1884F-BD69-7EFB-00D2-19189F3F8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90889"/>
            <a:ext cx="8456720" cy="3764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PJs can leverage other funding sources and City-owned land to support community land trusts, mortgage assistance and other home ownership activities, to substantially deepen the impact of their HOME dollars and create long-term affordability.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FE97DF-FFEE-EC9D-598D-C63FE378BAA9}"/>
              </a:ext>
            </a:extLst>
          </p:cNvPr>
          <p:cNvSpPr/>
          <p:nvPr/>
        </p:nvSpPr>
        <p:spPr>
          <a:xfrm>
            <a:off x="8722311" y="5878740"/>
            <a:ext cx="1411549" cy="615858"/>
          </a:xfrm>
          <a:prstGeom prst="rect">
            <a:avLst/>
          </a:prstGeom>
          <a:solidFill>
            <a:srgbClr val="6ACCE7"/>
          </a:solidFill>
          <a:ln w="57150">
            <a:solidFill>
              <a:srgbClr val="6AC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8FC71-1EEA-259C-9EE5-931B50C0E511}"/>
              </a:ext>
            </a:extLst>
          </p:cNvPr>
          <p:cNvSpPr txBox="1"/>
          <p:nvPr/>
        </p:nvSpPr>
        <p:spPr>
          <a:xfrm>
            <a:off x="838200" y="5955836"/>
            <a:ext cx="97757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 Nova" panose="020B0602020104020203" pitchFamily="34" charset="0"/>
              </a:rPr>
              <a:t>TRH                         SVS                         NWSL                         </a:t>
            </a:r>
            <a:r>
              <a:rPr lang="en-US" sz="2400" b="1" dirty="0">
                <a:solidFill>
                  <a:srgbClr val="1C6097"/>
                </a:solidFill>
                <a:latin typeface="Gill Sans Nova" panose="020B0602020104020203" pitchFamily="34" charset="0"/>
              </a:rPr>
              <a:t>SLC</a:t>
            </a:r>
          </a:p>
        </p:txBody>
      </p:sp>
    </p:spTree>
    <p:extLst>
      <p:ext uri="{BB962C8B-B14F-4D97-AF65-F5344CB8AC3E}">
        <p14:creationId xmlns:p14="http://schemas.microsoft.com/office/powerpoint/2010/main" val="698955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1B960-3D9A-0598-653F-864B01B1B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Salt Lake City HOME funding allocations by activity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7F6E944-2161-FDD7-BD65-B9875B7D86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764106"/>
              </p:ext>
            </p:extLst>
          </p:nvPr>
        </p:nvGraphicFramePr>
        <p:xfrm>
          <a:off x="838200" y="1825625"/>
          <a:ext cx="10515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70649817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05874427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58316790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6543165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PROGRAM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TBRA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HOME OWNERSHIP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209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PY 18-19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$1,061,368.00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$470,000.00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$270,000.00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290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PY 19-20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$939,266.00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$270,000.00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$287,301.00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996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PY 20-21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$1,066,677.00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$780,797.00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$200,000.00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649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PY 21-22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$984,634.00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$367,699.00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$200,000.00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646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PY 22-23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$153,718.00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$914,830.00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$408,661.00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575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TOTAL: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$4,205,663.00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$2,803,326.00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$1,365,962.00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77605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702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A00A7-3903-B5DB-616C-52368EF79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A06A0-35FE-5787-87A5-B79FDF21C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Heather Royall</a:t>
            </a:r>
          </a:p>
          <a:p>
            <a:pPr marL="0" indent="0">
              <a:buNone/>
            </a:pPr>
            <a:r>
              <a:rPr lang="en-US" sz="2000" dirty="0"/>
              <a:t>Deputy Director</a:t>
            </a:r>
          </a:p>
          <a:p>
            <a:pPr marL="0" indent="0">
              <a:buNone/>
            </a:pPr>
            <a:r>
              <a:rPr lang="en-US" sz="2000" dirty="0"/>
              <a:t>Housing Stability Division</a:t>
            </a:r>
          </a:p>
          <a:p>
            <a:pPr marL="0" indent="0">
              <a:buNone/>
            </a:pPr>
            <a:r>
              <a:rPr lang="en-US" sz="2000" dirty="0"/>
              <a:t>Salt Lake City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Phone: 	(801) 535-7273 or (385) 977-0935</a:t>
            </a:r>
          </a:p>
          <a:p>
            <a:pPr marL="0" indent="0">
              <a:buNone/>
            </a:pPr>
            <a:r>
              <a:rPr lang="en-US" dirty="0"/>
              <a:t>Email:		heather.royall@slcgov.com</a:t>
            </a:r>
          </a:p>
        </p:txBody>
      </p:sp>
    </p:spTree>
    <p:extLst>
      <p:ext uri="{BB962C8B-B14F-4D97-AF65-F5344CB8AC3E}">
        <p14:creationId xmlns:p14="http://schemas.microsoft.com/office/powerpoint/2010/main" val="1537468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ACE31-FC0B-DE80-E116-4288B03BD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77071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93B3D-45E2-7884-C56B-E9021AAD2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5"/>
            <a:ext cx="6503643" cy="1325563"/>
          </a:xfrm>
        </p:spPr>
        <p:txBody>
          <a:bodyPr/>
          <a:lstStyle/>
          <a:p>
            <a:r>
              <a:rPr lang="en-US" dirty="0"/>
              <a:t>About Salt Lake City</a:t>
            </a:r>
          </a:p>
        </p:txBody>
      </p:sp>
      <p:pic>
        <p:nvPicPr>
          <p:cNvPr id="12" name="Content Placeholder 11" descr="A picture containing sky, outdoor, nature, city">
            <a:extLst>
              <a:ext uri="{FF2B5EF4-FFF2-40B4-BE49-F238E27FC236}">
                <a16:creationId xmlns:a16="http://schemas.microsoft.com/office/drawing/2014/main" id="{14417758-9430-C522-A614-7C02DB1F87C3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1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27" r="32610"/>
          <a:stretch/>
        </p:blipFill>
        <p:spPr>
          <a:xfrm>
            <a:off x="6932269" y="0"/>
            <a:ext cx="5259730" cy="6858000"/>
          </a:xfrm>
        </p:spPr>
      </p:pic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DB3D88A6-3247-AF6D-156A-9E57A71470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78" t="77407" b="3334"/>
          <a:stretch/>
        </p:blipFill>
        <p:spPr>
          <a:xfrm>
            <a:off x="0" y="5537200"/>
            <a:ext cx="1855808" cy="132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8FC36F-4D5D-61D0-F51D-37A150A47C81}"/>
              </a:ext>
            </a:extLst>
          </p:cNvPr>
          <p:cNvSpPr/>
          <p:nvPr/>
        </p:nvSpPr>
        <p:spPr>
          <a:xfrm>
            <a:off x="6932269" y="2"/>
            <a:ext cx="5259729" cy="6857998"/>
          </a:xfrm>
          <a:prstGeom prst="rect">
            <a:avLst/>
          </a:prstGeom>
          <a:solidFill>
            <a:srgbClr val="1C609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829FA-ABAA-A792-8450-CFA4080FD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603675"/>
            <a:ext cx="5667375" cy="4351338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400" dirty="0"/>
              <a:t>Utah’s Capital City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Population: ~200,000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Recipient of HOME funds since its inception (1990)</a:t>
            </a:r>
          </a:p>
          <a:p>
            <a:pPr>
              <a:spcAft>
                <a:spcPts val="600"/>
              </a:spcAft>
            </a:pPr>
            <a:r>
              <a:rPr lang="en-US" sz="2400" u="sng" dirty="0"/>
              <a:t>PY24 HOME Funds: 	$2,023,661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PY24 HOME Allocation: 	$1,023,661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Other HOME Funds: 	$1,000,000</a:t>
            </a:r>
          </a:p>
        </p:txBody>
      </p:sp>
    </p:spTree>
    <p:extLst>
      <p:ext uri="{BB962C8B-B14F-4D97-AF65-F5344CB8AC3E}">
        <p14:creationId xmlns:p14="http://schemas.microsoft.com/office/powerpoint/2010/main" val="3465958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93B3D-45E2-7884-C56B-E9021AAD2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6076"/>
            <a:ext cx="6789395" cy="1021086"/>
          </a:xfrm>
        </p:spPr>
        <p:txBody>
          <a:bodyPr/>
          <a:lstStyle/>
          <a:p>
            <a:r>
              <a:rPr lang="en-US" dirty="0"/>
              <a:t>The Upside to HOME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829FA-ABAA-A792-8450-CFA4080FD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367162"/>
            <a:ext cx="6789395" cy="4830438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2400" dirty="0"/>
              <a:t>Largest federal block grant, designed exclusively to assist communities with affordable housing challenges.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Narrow in scope but broad in allowable activities.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Flexible federal funding source for housing activities.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Can be used to leverage other funding sources, creating broader housing opportunities.</a:t>
            </a:r>
            <a:endParaRPr lang="en-US" dirty="0"/>
          </a:p>
        </p:txBody>
      </p:sp>
      <p:pic>
        <p:nvPicPr>
          <p:cNvPr id="6" name="Content Placeholder 5" descr="A picture containing text, outdoor, sky, road&#10;&#10;Description automatically generated">
            <a:extLst>
              <a:ext uri="{FF2B5EF4-FFF2-40B4-BE49-F238E27FC236}">
                <a16:creationId xmlns:a16="http://schemas.microsoft.com/office/drawing/2014/main" id="{1925B7C4-78A5-F72F-09F0-89303CB47DF8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2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03" r="41128"/>
          <a:stretch/>
        </p:blipFill>
        <p:spPr>
          <a:xfrm>
            <a:off x="7628560" y="0"/>
            <a:ext cx="4562475" cy="68580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8FC36F-4D5D-61D0-F51D-37A150A47C81}"/>
              </a:ext>
            </a:extLst>
          </p:cNvPr>
          <p:cNvSpPr/>
          <p:nvPr/>
        </p:nvSpPr>
        <p:spPr>
          <a:xfrm>
            <a:off x="7628559" y="0"/>
            <a:ext cx="4563441" cy="6857998"/>
          </a:xfrm>
          <a:prstGeom prst="rect">
            <a:avLst/>
          </a:prstGeom>
          <a:solidFill>
            <a:srgbClr val="1C609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DB3D88A6-3247-AF6D-156A-9E57A71470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78" t="77407" b="3334"/>
          <a:stretch/>
        </p:blipFill>
        <p:spPr>
          <a:xfrm>
            <a:off x="0" y="5537200"/>
            <a:ext cx="1855808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57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735A69A-3CBB-3935-1D61-D37198369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325" y="48895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Highlighted Salt Lake City Projects/Programs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446F82E-2288-F414-1984-50E21A7D3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325" y="1597297"/>
            <a:ext cx="9144000" cy="2802210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sz="2400" dirty="0"/>
              <a:t>TBRA – The Road Home (TRH)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sz="2400" dirty="0"/>
              <a:t>TBRA – South Valley Services (SVS)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sz="2400" dirty="0"/>
              <a:t>Home Ownership – NeighborWorks Salt Lake (NWSL)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sz="2400" dirty="0"/>
              <a:t>Home Ownership – Salt Lake City (SLC)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2B7FEC-18D5-050C-D5EC-0AC8CA719498}"/>
              </a:ext>
            </a:extLst>
          </p:cNvPr>
          <p:cNvSpPr txBox="1"/>
          <p:nvPr/>
        </p:nvSpPr>
        <p:spPr>
          <a:xfrm>
            <a:off x="838200" y="5955836"/>
            <a:ext cx="97757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 Nova" panose="020B0602020104020203" pitchFamily="34" charset="0"/>
              </a:rPr>
              <a:t>TRH                         SVS                         NWSL                         SLC</a:t>
            </a:r>
          </a:p>
        </p:txBody>
      </p:sp>
    </p:spTree>
    <p:extLst>
      <p:ext uri="{BB962C8B-B14F-4D97-AF65-F5344CB8AC3E}">
        <p14:creationId xmlns:p14="http://schemas.microsoft.com/office/powerpoint/2010/main" val="4141362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2EA8B-55DE-3675-6CCA-131657A46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#1 – TBRA – The Road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1884F-BD69-7EFB-00D2-19189F3F8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7750"/>
            <a:ext cx="3768524" cy="3764947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400" dirty="0"/>
              <a:t>What They Do: </a:t>
            </a:r>
          </a:p>
          <a:p>
            <a:pPr marL="0" indent="0">
              <a:spcAft>
                <a:spcPts val="1800"/>
              </a:spcAft>
              <a:buNone/>
            </a:pPr>
            <a:endParaRPr lang="en-US" sz="2400" dirty="0"/>
          </a:p>
          <a:p>
            <a:pPr marL="0" indent="0">
              <a:spcAft>
                <a:spcPts val="1800"/>
              </a:spcAft>
              <a:buNone/>
            </a:pPr>
            <a:endParaRPr lang="en-US" sz="2400" dirty="0"/>
          </a:p>
          <a:p>
            <a:pPr marL="0" indent="0">
              <a:spcAft>
                <a:spcPts val="1800"/>
              </a:spcAft>
              <a:buNone/>
            </a:pPr>
            <a:r>
              <a:rPr lang="en-US" sz="2400" dirty="0"/>
              <a:t>Their Project:</a:t>
            </a:r>
          </a:p>
          <a:p>
            <a:pPr marL="0" indent="0">
              <a:spcAft>
                <a:spcPts val="1800"/>
              </a:spcAft>
              <a:buNone/>
            </a:pPr>
            <a:endParaRPr lang="en-US" sz="2400" dirty="0"/>
          </a:p>
          <a:p>
            <a:pPr marL="0" indent="0">
              <a:spcAft>
                <a:spcPts val="1800"/>
              </a:spcAft>
              <a:buNone/>
            </a:pPr>
            <a:r>
              <a:rPr lang="en-US" sz="2400" dirty="0"/>
              <a:t>The Intended Result: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CCB5B-03C5-43E5-D908-33E0A2B1D0E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90036" y="1846555"/>
            <a:ext cx="6782764" cy="3686142"/>
          </a:xfrm>
        </p:spPr>
        <p:txBody>
          <a:bodyPr>
            <a:normAutofit lnSpcReduction="10000"/>
          </a:bodyPr>
          <a:lstStyle/>
          <a:p>
            <a:pPr>
              <a:spcAft>
                <a:spcPts val="4600"/>
              </a:spcAft>
            </a:pPr>
            <a:r>
              <a:rPr lang="en-US" sz="2400" dirty="0"/>
              <a:t>Assists individuals and families to step out of homelessness back into the community, by providing emergency shelter, supportive services &amp; housing assistance.</a:t>
            </a:r>
          </a:p>
          <a:p>
            <a:pPr>
              <a:spcAft>
                <a:spcPts val="4600"/>
              </a:spcAft>
            </a:pPr>
            <a:r>
              <a:rPr lang="en-US" sz="2400" dirty="0"/>
              <a:t>Progressive engagement; HOME funds leverage ESG funding to stretch the length of RRH subsidies.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Homelessness prevention for at-risk clients.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909905-AA6C-E5E7-5475-772EBE4F6473}"/>
              </a:ext>
            </a:extLst>
          </p:cNvPr>
          <p:cNvSpPr/>
          <p:nvPr/>
        </p:nvSpPr>
        <p:spPr>
          <a:xfrm>
            <a:off x="577049" y="5878739"/>
            <a:ext cx="1411549" cy="615858"/>
          </a:xfrm>
          <a:prstGeom prst="rect">
            <a:avLst/>
          </a:prstGeom>
          <a:solidFill>
            <a:srgbClr val="6ACCE7"/>
          </a:solidFill>
          <a:ln w="57150">
            <a:solidFill>
              <a:srgbClr val="6AC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8FC71-1EEA-259C-9EE5-931B50C0E511}"/>
              </a:ext>
            </a:extLst>
          </p:cNvPr>
          <p:cNvSpPr txBox="1"/>
          <p:nvPr/>
        </p:nvSpPr>
        <p:spPr>
          <a:xfrm>
            <a:off x="838200" y="5955836"/>
            <a:ext cx="97757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>
                <a:solidFill>
                  <a:srgbClr val="1C6097"/>
                </a:solidFill>
                <a:latin typeface="Gill Sans Nova" panose="020B0602020104020203" pitchFamily="34" charset="0"/>
              </a:rPr>
              <a:t>TRH</a:t>
            </a:r>
            <a:r>
              <a:rPr lang="en-US" sz="2400" dirty="0">
                <a:solidFill>
                  <a:schemeClr val="bg1"/>
                </a:solidFill>
                <a:latin typeface="Gill Sans Nova" panose="020B0602020104020203" pitchFamily="34" charset="0"/>
              </a:rPr>
              <a:t>                         SVS                         NWSL                         SLC</a:t>
            </a:r>
          </a:p>
        </p:txBody>
      </p:sp>
    </p:spTree>
    <p:extLst>
      <p:ext uri="{BB962C8B-B14F-4D97-AF65-F5344CB8AC3E}">
        <p14:creationId xmlns:p14="http://schemas.microsoft.com/office/powerpoint/2010/main" val="3720599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2EA8B-55DE-3675-6CCA-131657A46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Go Deeper (PY23)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1884F-BD69-7EFB-00D2-19189F3F8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027744" cy="3764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Funding Granted by Salt Lake City: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spcAft>
                <a:spcPts val="800"/>
              </a:spcAft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Outputs: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CCB5B-03C5-43E5-D908-33E0A2B1D0E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865944" y="1825625"/>
            <a:ext cx="7487856" cy="3764947"/>
          </a:xfrm>
        </p:spPr>
        <p:txBody>
          <a:bodyPr>
            <a:normAutofit/>
          </a:bodyPr>
          <a:lstStyle/>
          <a:p>
            <a:r>
              <a:rPr lang="en-US" sz="2400" dirty="0"/>
              <a:t>ESG (HP &amp; RRH):		$   82,000.00	(29%)</a:t>
            </a:r>
          </a:p>
          <a:p>
            <a:pPr>
              <a:spcAft>
                <a:spcPts val="1000"/>
              </a:spcAft>
            </a:pPr>
            <a:r>
              <a:rPr lang="en-US" sz="2400" dirty="0">
                <a:solidFill>
                  <a:srgbClr val="D19C2F"/>
                </a:solidFill>
              </a:rPr>
              <a:t>HOME TBRA:			$ </a:t>
            </a:r>
            <a:r>
              <a:rPr lang="en-US" sz="400" dirty="0">
                <a:solidFill>
                  <a:srgbClr val="D19C2F"/>
                </a:solidFill>
              </a:rPr>
              <a:t> </a:t>
            </a:r>
            <a:r>
              <a:rPr lang="en-US" sz="2400" dirty="0">
                <a:solidFill>
                  <a:srgbClr val="D19C2F"/>
                </a:solidFill>
              </a:rPr>
              <a:t>200,000.00	(71%)</a:t>
            </a:r>
          </a:p>
          <a:p>
            <a:pPr>
              <a:spcAft>
                <a:spcPts val="2600"/>
              </a:spcAft>
            </a:pPr>
            <a:r>
              <a:rPr lang="en-US" sz="2400" dirty="0"/>
              <a:t>Total:				$ 282,000.00</a:t>
            </a:r>
          </a:p>
          <a:p>
            <a:r>
              <a:rPr lang="en-US" sz="2400" dirty="0"/>
              <a:t>~60 households served</a:t>
            </a:r>
          </a:p>
          <a:p>
            <a:r>
              <a:rPr lang="en-US" sz="2400" dirty="0"/>
              <a:t>~90% will not return to homelessness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C8359-9A00-DA1C-F2CD-CEDBA3FC0077}"/>
              </a:ext>
            </a:extLst>
          </p:cNvPr>
          <p:cNvSpPr/>
          <p:nvPr/>
        </p:nvSpPr>
        <p:spPr>
          <a:xfrm>
            <a:off x="577049" y="5878739"/>
            <a:ext cx="1411549" cy="615858"/>
          </a:xfrm>
          <a:prstGeom prst="rect">
            <a:avLst/>
          </a:prstGeom>
          <a:solidFill>
            <a:srgbClr val="6ACCE7"/>
          </a:solidFill>
          <a:ln w="57150">
            <a:solidFill>
              <a:srgbClr val="6AC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8FC71-1EEA-259C-9EE5-931B50C0E511}"/>
              </a:ext>
            </a:extLst>
          </p:cNvPr>
          <p:cNvSpPr txBox="1"/>
          <p:nvPr/>
        </p:nvSpPr>
        <p:spPr>
          <a:xfrm>
            <a:off x="838200" y="5955836"/>
            <a:ext cx="97757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>
                <a:solidFill>
                  <a:srgbClr val="1C6097"/>
                </a:solidFill>
                <a:latin typeface="Gill Sans Nova" panose="020B0602020104020203" pitchFamily="34" charset="0"/>
              </a:rPr>
              <a:t>TRH</a:t>
            </a:r>
            <a:r>
              <a:rPr lang="en-US" sz="2400" dirty="0">
                <a:solidFill>
                  <a:schemeClr val="bg1"/>
                </a:solidFill>
                <a:latin typeface="Gill Sans Nova" panose="020B0602020104020203" pitchFamily="34" charset="0"/>
              </a:rPr>
              <a:t>                         SVS                         NWSL                         SLC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9A3B43-BB84-3D99-2B46-9F3C91B38A5E}"/>
              </a:ext>
            </a:extLst>
          </p:cNvPr>
          <p:cNvCxnSpPr>
            <a:cxnSpLocks/>
          </p:cNvCxnSpPr>
          <p:nvPr/>
        </p:nvCxnSpPr>
        <p:spPr>
          <a:xfrm>
            <a:off x="3952875" y="2743200"/>
            <a:ext cx="666111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610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2EA8B-55DE-3675-6CCA-131657A46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1884F-BD69-7EFB-00D2-19189F3F8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0540"/>
            <a:ext cx="7755384" cy="3380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HOME TBRA funds are a great source of gap financing when more competitive programs (like ESG) limit available funding or terms of assistance.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71756B-FD90-604A-E62D-25F56017008F}"/>
              </a:ext>
            </a:extLst>
          </p:cNvPr>
          <p:cNvSpPr/>
          <p:nvPr/>
        </p:nvSpPr>
        <p:spPr>
          <a:xfrm>
            <a:off x="577049" y="5878739"/>
            <a:ext cx="1411549" cy="615858"/>
          </a:xfrm>
          <a:prstGeom prst="rect">
            <a:avLst/>
          </a:prstGeom>
          <a:solidFill>
            <a:srgbClr val="6ACCE7"/>
          </a:solidFill>
          <a:ln w="57150">
            <a:solidFill>
              <a:srgbClr val="6AC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8FC71-1EEA-259C-9EE5-931B50C0E511}"/>
              </a:ext>
            </a:extLst>
          </p:cNvPr>
          <p:cNvSpPr txBox="1"/>
          <p:nvPr/>
        </p:nvSpPr>
        <p:spPr>
          <a:xfrm>
            <a:off x="838200" y="5955836"/>
            <a:ext cx="97757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>
                <a:solidFill>
                  <a:srgbClr val="1C6097"/>
                </a:solidFill>
                <a:latin typeface="Gill Sans Nova" panose="020B0602020104020203" pitchFamily="34" charset="0"/>
              </a:rPr>
              <a:t>TRH</a:t>
            </a:r>
            <a:r>
              <a:rPr lang="en-US" sz="2400" dirty="0">
                <a:solidFill>
                  <a:schemeClr val="bg1"/>
                </a:solidFill>
                <a:latin typeface="Gill Sans Nova" panose="020B0602020104020203" pitchFamily="34" charset="0"/>
              </a:rPr>
              <a:t>                         SVS                         NWSL                         SLC</a:t>
            </a:r>
          </a:p>
        </p:txBody>
      </p:sp>
    </p:spTree>
    <p:extLst>
      <p:ext uri="{BB962C8B-B14F-4D97-AF65-F5344CB8AC3E}">
        <p14:creationId xmlns:p14="http://schemas.microsoft.com/office/powerpoint/2010/main" val="2688529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2EA8B-55DE-3675-6CCA-131657A46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#2 – TBRA – South Valley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1884F-BD69-7EFB-00D2-19189F3F8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4311"/>
            <a:ext cx="3224515" cy="3659586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400" dirty="0"/>
              <a:t>What They Do: </a:t>
            </a:r>
          </a:p>
          <a:p>
            <a:pPr marL="0" indent="0">
              <a:spcAft>
                <a:spcPts val="1800"/>
              </a:spcAft>
              <a:buNone/>
            </a:pPr>
            <a:endParaRPr lang="en-US" sz="2400" dirty="0"/>
          </a:p>
          <a:p>
            <a:pPr marL="0" indent="0">
              <a:spcAft>
                <a:spcPts val="1800"/>
              </a:spcAft>
              <a:buNone/>
            </a:pPr>
            <a:r>
              <a:rPr lang="en-US" sz="2400" dirty="0"/>
              <a:t>Their Project:</a:t>
            </a:r>
          </a:p>
          <a:p>
            <a:pPr marL="0" indent="0">
              <a:spcAft>
                <a:spcPts val="1800"/>
              </a:spcAft>
              <a:buNone/>
            </a:pPr>
            <a:endParaRPr lang="en-US" sz="2400" dirty="0"/>
          </a:p>
          <a:p>
            <a:pPr marL="0" indent="0">
              <a:spcAft>
                <a:spcPts val="1800"/>
              </a:spcAft>
              <a:buNone/>
            </a:pPr>
            <a:r>
              <a:rPr lang="en-US" sz="2400" dirty="0"/>
              <a:t>The Intended Result: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CCB5B-03C5-43E5-D908-33E0A2B1D0E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62715" y="1690688"/>
            <a:ext cx="6843410" cy="3833209"/>
          </a:xfrm>
        </p:spPr>
        <p:txBody>
          <a:bodyPr>
            <a:normAutofit lnSpcReduction="10000"/>
          </a:bodyPr>
          <a:lstStyle/>
          <a:p>
            <a:pPr>
              <a:spcAft>
                <a:spcPts val="400"/>
              </a:spcAft>
            </a:pPr>
            <a:r>
              <a:rPr lang="en-US" sz="2400" dirty="0"/>
              <a:t>Domestic Violence Shelter, wraparound services, and case management for individuals experiencing abuse.</a:t>
            </a:r>
          </a:p>
          <a:p>
            <a:pPr>
              <a:spcAft>
                <a:spcPts val="800"/>
              </a:spcAft>
            </a:pPr>
            <a:endParaRPr lang="en-US" sz="2400" dirty="0"/>
          </a:p>
          <a:p>
            <a:pPr>
              <a:spcAft>
                <a:spcPts val="1700"/>
              </a:spcAft>
            </a:pPr>
            <a:r>
              <a:rPr lang="en-US" sz="2400" dirty="0"/>
              <a:t>Housing First model; offers 3-24 months of housing assistance in conjunction with wrap-around case management services.</a:t>
            </a:r>
          </a:p>
          <a:p>
            <a:endParaRPr lang="en-US" sz="2400" dirty="0"/>
          </a:p>
          <a:p>
            <a:r>
              <a:rPr lang="en-US" sz="2400" dirty="0"/>
              <a:t>Survivors avoid homelessness &amp; stabilize in a safe environment.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F2B72B-B7DB-D079-5E4E-C8954F07F34D}"/>
              </a:ext>
            </a:extLst>
          </p:cNvPr>
          <p:cNvSpPr/>
          <p:nvPr/>
        </p:nvSpPr>
        <p:spPr>
          <a:xfrm>
            <a:off x="3178206" y="5878739"/>
            <a:ext cx="1411549" cy="615858"/>
          </a:xfrm>
          <a:prstGeom prst="rect">
            <a:avLst/>
          </a:prstGeom>
          <a:solidFill>
            <a:srgbClr val="6ACCE7"/>
          </a:solidFill>
          <a:ln w="57150">
            <a:solidFill>
              <a:srgbClr val="6AC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8FC71-1EEA-259C-9EE5-931B50C0E511}"/>
              </a:ext>
            </a:extLst>
          </p:cNvPr>
          <p:cNvSpPr txBox="1"/>
          <p:nvPr/>
        </p:nvSpPr>
        <p:spPr>
          <a:xfrm>
            <a:off x="838200" y="5955836"/>
            <a:ext cx="97757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 Nova" panose="020B0602020104020203" pitchFamily="34" charset="0"/>
              </a:rPr>
              <a:t>TRH                         </a:t>
            </a:r>
            <a:r>
              <a:rPr lang="en-US" sz="2400" b="1" dirty="0">
                <a:solidFill>
                  <a:srgbClr val="1C6097"/>
                </a:solidFill>
                <a:latin typeface="Gill Sans Nova" panose="020B0602020104020203" pitchFamily="34" charset="0"/>
              </a:rPr>
              <a:t>SVS</a:t>
            </a:r>
            <a:r>
              <a:rPr lang="en-US" sz="2400" dirty="0">
                <a:solidFill>
                  <a:schemeClr val="bg1"/>
                </a:solidFill>
                <a:latin typeface="Gill Sans Nova" panose="020B0602020104020203" pitchFamily="34" charset="0"/>
              </a:rPr>
              <a:t>                         NWSL                         SLC</a:t>
            </a:r>
          </a:p>
        </p:txBody>
      </p:sp>
    </p:spTree>
    <p:extLst>
      <p:ext uri="{BB962C8B-B14F-4D97-AF65-F5344CB8AC3E}">
        <p14:creationId xmlns:p14="http://schemas.microsoft.com/office/powerpoint/2010/main" val="3783235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D09F796-D4E4-75FC-BC0F-85F73FFB8DEE}"/>
              </a:ext>
            </a:extLst>
          </p:cNvPr>
          <p:cNvSpPr/>
          <p:nvPr/>
        </p:nvSpPr>
        <p:spPr>
          <a:xfrm>
            <a:off x="3160169" y="5892289"/>
            <a:ext cx="1411549" cy="615858"/>
          </a:xfrm>
          <a:prstGeom prst="rect">
            <a:avLst/>
          </a:prstGeom>
          <a:solidFill>
            <a:srgbClr val="6ACCE7"/>
          </a:solidFill>
          <a:ln w="57150">
            <a:solidFill>
              <a:srgbClr val="6ACC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8FC71-1EEA-259C-9EE5-931B50C0E511}"/>
              </a:ext>
            </a:extLst>
          </p:cNvPr>
          <p:cNvSpPr txBox="1"/>
          <p:nvPr/>
        </p:nvSpPr>
        <p:spPr>
          <a:xfrm>
            <a:off x="838200" y="5955836"/>
            <a:ext cx="97757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 Nova" panose="020B0602020104020203" pitchFamily="34" charset="0"/>
              </a:rPr>
              <a:t>TRH                         </a:t>
            </a:r>
            <a:r>
              <a:rPr lang="en-US" sz="2400" b="1" dirty="0">
                <a:solidFill>
                  <a:srgbClr val="1C6097"/>
                </a:solidFill>
                <a:latin typeface="Gill Sans Nova" panose="020B0602020104020203" pitchFamily="34" charset="0"/>
              </a:rPr>
              <a:t>SVS</a:t>
            </a:r>
            <a:r>
              <a:rPr lang="en-US" sz="2400" dirty="0">
                <a:solidFill>
                  <a:schemeClr val="bg1"/>
                </a:solidFill>
                <a:latin typeface="Gill Sans Nova" panose="020B0602020104020203" pitchFamily="34" charset="0"/>
              </a:rPr>
              <a:t>                         NWSL                         SLC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4A0617-C22E-E035-FCCE-4B917C86D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Let’s Go Deeper (PY23)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3388B3D-7A41-B190-F276-C35F0A8DD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027744" cy="3764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Funding Granted by Salt Lake City: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spcAft>
                <a:spcPts val="800"/>
              </a:spcAft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Outputs: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4C43FE4-FFE8-AEC7-FDF9-A47F76A0E63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865944" y="1825625"/>
            <a:ext cx="7487856" cy="3764947"/>
          </a:xfrm>
        </p:spPr>
        <p:txBody>
          <a:bodyPr>
            <a:normAutofit/>
          </a:bodyPr>
          <a:lstStyle/>
          <a:p>
            <a:r>
              <a:rPr lang="en-US" sz="2400" dirty="0"/>
              <a:t>CDBG (Public Services):	$   40,000.00	(22%)</a:t>
            </a:r>
          </a:p>
          <a:p>
            <a:pPr>
              <a:spcAft>
                <a:spcPts val="1000"/>
              </a:spcAft>
            </a:pPr>
            <a:r>
              <a:rPr lang="en-US" sz="2400" dirty="0">
                <a:solidFill>
                  <a:srgbClr val="D19C2F"/>
                </a:solidFill>
              </a:rPr>
              <a:t>HOME TBRA:			$ </a:t>
            </a:r>
            <a:r>
              <a:rPr lang="en-US" sz="400" dirty="0">
                <a:solidFill>
                  <a:srgbClr val="D19C2F"/>
                </a:solidFill>
              </a:rPr>
              <a:t> </a:t>
            </a:r>
            <a:r>
              <a:rPr lang="en-US" sz="2400" dirty="0">
                <a:solidFill>
                  <a:srgbClr val="D19C2F"/>
                </a:solidFill>
              </a:rPr>
              <a:t>138,500.00	(78%)</a:t>
            </a:r>
          </a:p>
          <a:p>
            <a:pPr>
              <a:spcAft>
                <a:spcPts val="2600"/>
              </a:spcAft>
            </a:pPr>
            <a:r>
              <a:rPr lang="en-US" sz="2400" dirty="0"/>
              <a:t>Total:				$ 178,500.00</a:t>
            </a:r>
          </a:p>
          <a:p>
            <a:r>
              <a:rPr lang="en-US" sz="2400" dirty="0"/>
              <a:t>~25 Households Served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68B262-AE28-C980-0C92-755DDDE5851C}"/>
              </a:ext>
            </a:extLst>
          </p:cNvPr>
          <p:cNvCxnSpPr>
            <a:cxnSpLocks/>
          </p:cNvCxnSpPr>
          <p:nvPr/>
        </p:nvCxnSpPr>
        <p:spPr>
          <a:xfrm>
            <a:off x="3952875" y="2743200"/>
            <a:ext cx="666111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979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EB4F70F0DF084E8701A6AFAE22C186" ma:contentTypeVersion="12" ma:contentTypeDescription="Create a new document." ma:contentTypeScope="" ma:versionID="c54741ccbcc6f802a9cfe7e8202798a5">
  <xsd:schema xmlns:xsd="http://www.w3.org/2001/XMLSchema" xmlns:xs="http://www.w3.org/2001/XMLSchema" xmlns:p="http://schemas.microsoft.com/office/2006/metadata/properties" xmlns:ns3="27ecc1e9-b1ab-41ed-a36d-467499584db4" xmlns:ns4="3f33c179-e294-44f8-9514-53dbc2f800a7" targetNamespace="http://schemas.microsoft.com/office/2006/metadata/properties" ma:root="true" ma:fieldsID="2f37f9f35ae75eba4ae6012387a046b8" ns3:_="" ns4:_="">
    <xsd:import namespace="27ecc1e9-b1ab-41ed-a36d-467499584db4"/>
    <xsd:import namespace="3f33c179-e294-44f8-9514-53dbc2f800a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ecc1e9-b1ab-41ed-a36d-467499584db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3c179-e294-44f8-9514-53dbc2f800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f33c179-e294-44f8-9514-53dbc2f800a7" xsi:nil="true"/>
  </documentManagement>
</p:properties>
</file>

<file path=customXml/itemProps1.xml><?xml version="1.0" encoding="utf-8"?>
<ds:datastoreItem xmlns:ds="http://schemas.openxmlformats.org/officeDocument/2006/customXml" ds:itemID="{7C8B1A38-AAEC-4D94-AFEA-A6E9F61773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2499F7-3FC5-4373-8A0C-D8F27E7980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ecc1e9-b1ab-41ed-a36d-467499584db4"/>
    <ds:schemaRef ds:uri="3f33c179-e294-44f8-9514-53dbc2f800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ECB568-1F63-4605-9B49-A5F882FC1F25}">
  <ds:schemaRefs>
    <ds:schemaRef ds:uri="http://schemas.microsoft.com/office/2006/documentManagement/types"/>
    <ds:schemaRef ds:uri="27ecc1e9-b1ab-41ed-a36d-467499584db4"/>
    <ds:schemaRef ds:uri="3f33c179-e294-44f8-9514-53dbc2f800a7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923</Words>
  <Application>Microsoft Office PowerPoint</Application>
  <PresentationFormat>Widescreen</PresentationFormat>
  <Paragraphs>170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Gill Sans MT</vt:lpstr>
      <vt:lpstr>Gill Sans Nova</vt:lpstr>
      <vt:lpstr>Office Theme</vt:lpstr>
      <vt:lpstr>HOME Tenant-Based Rental Assistance (TBRA) &amp; Other HOME Initiatives</vt:lpstr>
      <vt:lpstr>About Salt Lake City</vt:lpstr>
      <vt:lpstr>The Upside to HOME Funds</vt:lpstr>
      <vt:lpstr>Highlighted Salt Lake City Projects/Programs   </vt:lpstr>
      <vt:lpstr>#1 – TBRA – The Road Home</vt:lpstr>
      <vt:lpstr>Let’s Go Deeper (PY23)</vt:lpstr>
      <vt:lpstr>The Bottom Line</vt:lpstr>
      <vt:lpstr>#2 – TBRA – South Valley Services</vt:lpstr>
      <vt:lpstr>Let’s Go Deeper (PY23)</vt:lpstr>
      <vt:lpstr>The Bottom Line</vt:lpstr>
      <vt:lpstr>#3 – Home Ownership – NeighborWorks Salt Lake</vt:lpstr>
      <vt:lpstr>Let’s Go Deeper (PY23)</vt:lpstr>
      <vt:lpstr>The Bottom Line</vt:lpstr>
      <vt:lpstr>#4 – Home Ownership – Salt Lake City Housing Stability</vt:lpstr>
      <vt:lpstr>Let’s Go Deeper (PY23)</vt:lpstr>
      <vt:lpstr>The Bottom Line</vt:lpstr>
      <vt:lpstr>Salt Lake City HOME funding allocations by activity</vt:lpstr>
      <vt:lpstr>Contact Information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Tenant-Based Rental Assistance &amp; Other HOME Initiatives</dc:title>
  <dc:creator>Lundy, Alexander</dc:creator>
  <cp:lastModifiedBy>Royall, Heather</cp:lastModifiedBy>
  <cp:revision>12</cp:revision>
  <dcterms:created xsi:type="dcterms:W3CDTF">2023-06-07T12:33:42Z</dcterms:created>
  <dcterms:modified xsi:type="dcterms:W3CDTF">2023-06-08T22:35:15Z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0x0101008AEB4F70F0DF084E8701A6AFAE22C186</vt:lpwstr>
  </property>
</Properties>
</file>